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23" r:id="rId2"/>
    <p:sldId id="256" r:id="rId3"/>
    <p:sldId id="258" r:id="rId4"/>
    <p:sldId id="307" r:id="rId5"/>
    <p:sldId id="488" r:id="rId6"/>
    <p:sldId id="472" r:id="rId7"/>
    <p:sldId id="486" r:id="rId8"/>
    <p:sldId id="492" r:id="rId9"/>
    <p:sldId id="493" r:id="rId10"/>
    <p:sldId id="491" r:id="rId11"/>
    <p:sldId id="494" r:id="rId12"/>
    <p:sldId id="495" r:id="rId13"/>
    <p:sldId id="481" r:id="rId14"/>
    <p:sldId id="496" r:id="rId15"/>
    <p:sldId id="457" r:id="rId16"/>
    <p:sldId id="471" r:id="rId17"/>
    <p:sldId id="305" r:id="rId18"/>
    <p:sldId id="304" r:id="rId19"/>
    <p:sldId id="306" r:id="rId20"/>
    <p:sldId id="490" r:id="rId21"/>
    <p:sldId id="489" r:id="rId22"/>
    <p:sldId id="309" r:id="rId23"/>
    <p:sldId id="265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Urcuqui" initials="CU" lastIdx="2" clrIdx="0">
    <p:extLst>
      <p:ext uri="{19B8F6BF-5375-455C-9EA6-DF929625EA0E}">
        <p15:presenceInfo xmlns:p15="http://schemas.microsoft.com/office/powerpoint/2012/main" userId="4cb82a53f40ede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3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9771D-871E-44E4-AA0A-AD673C5744C3}" type="datetimeFigureOut">
              <a:rPr lang="es-CO" smtClean="0"/>
              <a:t>17/09/2020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9977B-5A33-4428-A91D-A4FED04AB6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774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6A38-8AF9-4474-AB99-F282E2900231}" type="datetime1">
              <a:rPr lang="es-CO" smtClean="0"/>
              <a:t>17/09/2020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95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937-091A-44C0-85B6-4E4120F9E169}" type="datetime1">
              <a:rPr lang="es-CO" smtClean="0"/>
              <a:t>17/09/2020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7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4EDF-9F37-4538-845F-44C54E437C5C}" type="datetime1">
              <a:rPr lang="es-CO" smtClean="0"/>
              <a:t>17/09/2020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21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B086-0955-4506-98BF-51B70324519F}" type="datetime1">
              <a:rPr lang="es-CO" smtClean="0"/>
              <a:t>17/09/2020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008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2B7FF-807F-431D-85B2-806AE4A68A98}" type="datetime1">
              <a:rPr lang="es-CO" smtClean="0"/>
              <a:t>17/09/2020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870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3E7B-8779-4847-BB6C-42B776E82F77}" type="datetime1">
              <a:rPr lang="es-CO" smtClean="0"/>
              <a:t>17/09/2020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15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5D0F-807A-4B9F-AB19-158207798EF6}" type="datetime1">
              <a:rPr lang="es-CO" smtClean="0"/>
              <a:t>17/09/2020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30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8C50-0512-49AE-B3B1-4F0064066B72}" type="datetime1">
              <a:rPr lang="es-CO" smtClean="0"/>
              <a:t>17/09/2020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156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2061-93FE-49A3-A075-44EDBA130B4A}" type="datetime1">
              <a:rPr lang="es-CO" smtClean="0"/>
              <a:t>17/09/2020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808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5AD9-A404-479F-986A-B89382580660}" type="datetime1">
              <a:rPr lang="es-CO" smtClean="0"/>
              <a:t>17/09/2020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994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EEA60-9CFB-4C6B-90E8-902328DB353A}" type="datetime1">
              <a:rPr lang="es-CO" smtClean="0"/>
              <a:t>17/09/2020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710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09B35-DBF2-4EF3-A73B-DF08F1989C59}" type="datetime1">
              <a:rPr lang="es-CO" smtClean="0"/>
              <a:t>17/09/2020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066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fJ02Y689G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5yuU_O3w2Y?feature=oembed" TargetMode="Externa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eautifier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26BCBD-6225-426F-A1F6-8AAEDE6D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004B496-C806-4F1D-B88A-D801C809B70C}"/>
              </a:ext>
            </a:extLst>
          </p:cNvPr>
          <p:cNvSpPr txBox="1"/>
          <p:nvPr/>
        </p:nvSpPr>
        <p:spPr>
          <a:xfrm>
            <a:off x="2634343" y="2090172"/>
            <a:ext cx="6923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El material utilizado y el conocimiento presentado es solo para FINES ACADEMICOS, se espera que el espectador utilice estas experiencias con la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esperanza</a:t>
            </a:r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 que tengamos una mejor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seguridad</a:t>
            </a:r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 en el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ciberespacio</a:t>
            </a:r>
            <a:endParaRPr lang="es-CO" sz="1600" u="sng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8F95AA5-4BDC-4418-9510-8C43F0F66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257964"/>
            <a:ext cx="4553527" cy="260003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￣￣￣￣￣￣￣￣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Los hackers               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NO son                       |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ystem-ui"/>
              </a:rPr>
              <a:t>ciberdelincuentes</a:t>
            </a: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   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＿＿＿＿＿＿＿＿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(\__/) ||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(•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system-ui"/>
              </a:rPr>
              <a:t>ㅅ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system-ui"/>
              </a:rPr>
              <a:t>•) ||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FFFFFF"/>
                </a:solidFill>
                <a:effectLst/>
                <a:latin typeface="system-ui"/>
              </a:rPr>
              <a:t> /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system-ui"/>
              </a:rPr>
              <a:t>　 </a:t>
            </a:r>
            <a:r>
              <a:rPr lang="ja-JP" altLang="en-US" b="0" i="0" dirty="0">
                <a:solidFill>
                  <a:srgbClr val="FFFFFF"/>
                </a:solidFill>
                <a:effectLst/>
                <a:latin typeface="system-ui"/>
              </a:rPr>
              <a:t>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9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7D7642-B8E7-4C96-A0DE-D6CE7490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10</a:t>
            </a:fld>
            <a:endParaRPr lang="es-CO"/>
          </a:p>
        </p:txBody>
      </p:sp>
      <p:pic>
        <p:nvPicPr>
          <p:cNvPr id="3074" name="Picture 2" descr="Best 30+ Tcp fun on 9GAG">
            <a:extLst>
              <a:ext uri="{FF2B5EF4-FFF2-40B4-BE49-F238E27FC236}">
                <a16:creationId xmlns:a16="http://schemas.microsoft.com/office/drawing/2014/main" id="{015A958A-AF5D-44B7-BA7E-75E524526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274" y="1957604"/>
            <a:ext cx="4923942" cy="4131830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5A524F2B-DAF3-4AB9-BECB-EAD166043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81" y="2991556"/>
            <a:ext cx="5769414" cy="3087194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7DCA8E7-31E3-4B8D-9BC4-97E8B66B101A}"/>
              </a:ext>
            </a:extLst>
          </p:cNvPr>
          <p:cNvCxnSpPr>
            <a:cxnSpLocks/>
          </p:cNvCxnSpPr>
          <p:nvPr/>
        </p:nvCxnSpPr>
        <p:spPr>
          <a:xfrm flipH="1" flipV="1">
            <a:off x="2810130" y="4397585"/>
            <a:ext cx="1152270" cy="513082"/>
          </a:xfrm>
          <a:prstGeom prst="straightConnector1">
            <a:avLst/>
          </a:prstGeom>
          <a:ln w="190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52DCCA5-1494-4575-AF1F-E437FF631E7F}"/>
              </a:ext>
            </a:extLst>
          </p:cNvPr>
          <p:cNvCxnSpPr>
            <a:cxnSpLocks/>
          </p:cNvCxnSpPr>
          <p:nvPr/>
        </p:nvCxnSpPr>
        <p:spPr>
          <a:xfrm flipV="1">
            <a:off x="4130931" y="4397585"/>
            <a:ext cx="0" cy="571076"/>
          </a:xfrm>
          <a:prstGeom prst="straightConnector1">
            <a:avLst/>
          </a:prstGeom>
          <a:ln w="190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EF8B03D-2F7A-4038-AB0E-A39B0A226A0B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TCP Y UDP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648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D8ECD2-F4BB-49C8-8F68-78A91E0F4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11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EFD0BFD-A487-4C05-A0C1-051C83759DDE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¡Más protocolos!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77F9954-4EFC-48D7-AC6E-C1C40212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2130804"/>
            <a:ext cx="5367779" cy="422554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Este nivel se ejecuta el procesamiento final sobre los datos según la “operación” que se desee realizar sobre ellos. </a:t>
            </a:r>
          </a:p>
          <a:p>
            <a:r>
              <a:rPr lang="es-CO" sz="45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SMTP</a:t>
            </a:r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transferencia de correo electrónico </a:t>
            </a:r>
          </a:p>
          <a:p>
            <a:r>
              <a:rPr lang="es-CO" sz="45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FTP</a:t>
            </a:r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transferencia de archivos</a:t>
            </a:r>
          </a:p>
          <a:p>
            <a:r>
              <a:rPr lang="es-CO" sz="45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SNMP</a:t>
            </a:r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administración de red</a:t>
            </a:r>
          </a:p>
          <a:p>
            <a:r>
              <a:rPr lang="es-CO" sz="45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Telnet</a:t>
            </a:r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para </a:t>
            </a:r>
            <a:r>
              <a:rPr lang="es-CO" sz="4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login</a:t>
            </a:r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remoto. </a:t>
            </a:r>
          </a:p>
          <a:p>
            <a:pPr marL="0" indent="0" algn="ctr">
              <a:buNone/>
            </a:pPr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</a:t>
            </a:r>
          </a:p>
          <a:p>
            <a:pPr marL="0" indent="0" algn="ctr">
              <a:buNone/>
            </a:pPr>
            <a:endParaRPr lang="es-CO" sz="4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479C586-29BB-44EE-8827-8B490E994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00" y="2130804"/>
            <a:ext cx="5304388" cy="2838360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2404C93F-E35B-40B2-B1FF-71D607637A40}"/>
              </a:ext>
            </a:extLst>
          </p:cNvPr>
          <p:cNvCxnSpPr>
            <a:cxnSpLocks/>
          </p:cNvCxnSpPr>
          <p:nvPr/>
        </p:nvCxnSpPr>
        <p:spPr>
          <a:xfrm flipV="1">
            <a:off x="1615560" y="2992582"/>
            <a:ext cx="222476" cy="366502"/>
          </a:xfrm>
          <a:prstGeom prst="straightConnector1">
            <a:avLst/>
          </a:prstGeom>
          <a:ln w="190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CA1874B-8F85-4DE2-A9FA-9FA9003925F2}"/>
              </a:ext>
            </a:extLst>
          </p:cNvPr>
          <p:cNvCxnSpPr>
            <a:cxnSpLocks/>
          </p:cNvCxnSpPr>
          <p:nvPr/>
        </p:nvCxnSpPr>
        <p:spPr>
          <a:xfrm flipV="1">
            <a:off x="3146194" y="2989630"/>
            <a:ext cx="222476" cy="366502"/>
          </a:xfrm>
          <a:prstGeom prst="straightConnector1">
            <a:avLst/>
          </a:prstGeom>
          <a:ln w="190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9542767-814F-4353-8047-07EDABEA83DA}"/>
              </a:ext>
            </a:extLst>
          </p:cNvPr>
          <p:cNvCxnSpPr>
            <a:cxnSpLocks/>
          </p:cNvCxnSpPr>
          <p:nvPr/>
        </p:nvCxnSpPr>
        <p:spPr>
          <a:xfrm flipV="1">
            <a:off x="1073059" y="3019648"/>
            <a:ext cx="222476" cy="366502"/>
          </a:xfrm>
          <a:prstGeom prst="straightConnector1">
            <a:avLst/>
          </a:prstGeom>
          <a:ln w="190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3094A08-B415-4C72-8A37-91C0409CA7A8}"/>
              </a:ext>
            </a:extLst>
          </p:cNvPr>
          <p:cNvCxnSpPr>
            <a:cxnSpLocks/>
          </p:cNvCxnSpPr>
          <p:nvPr/>
        </p:nvCxnSpPr>
        <p:spPr>
          <a:xfrm flipV="1">
            <a:off x="1096568" y="3908492"/>
            <a:ext cx="222476" cy="366502"/>
          </a:xfrm>
          <a:prstGeom prst="straightConnector1">
            <a:avLst/>
          </a:prstGeom>
          <a:ln w="190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B9CAA4D-1743-49B8-99EB-461A20EE7267}"/>
              </a:ext>
            </a:extLst>
          </p:cNvPr>
          <p:cNvCxnSpPr>
            <a:cxnSpLocks/>
          </p:cNvCxnSpPr>
          <p:nvPr/>
        </p:nvCxnSpPr>
        <p:spPr>
          <a:xfrm flipV="1">
            <a:off x="2191077" y="3908492"/>
            <a:ext cx="222476" cy="366502"/>
          </a:xfrm>
          <a:prstGeom prst="straightConnector1">
            <a:avLst/>
          </a:prstGeom>
          <a:ln w="190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6A84A767-BB15-458A-81BC-B74AF8920271}"/>
              </a:ext>
            </a:extLst>
          </p:cNvPr>
          <p:cNvCxnSpPr>
            <a:cxnSpLocks/>
          </p:cNvCxnSpPr>
          <p:nvPr/>
        </p:nvCxnSpPr>
        <p:spPr>
          <a:xfrm flipV="1">
            <a:off x="3590386" y="3436794"/>
            <a:ext cx="222476" cy="366502"/>
          </a:xfrm>
          <a:prstGeom prst="straightConnector1">
            <a:avLst/>
          </a:prstGeom>
          <a:ln w="190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6F6E410-158F-4280-AA20-378B36843529}"/>
              </a:ext>
            </a:extLst>
          </p:cNvPr>
          <p:cNvCxnSpPr>
            <a:cxnSpLocks/>
          </p:cNvCxnSpPr>
          <p:nvPr/>
        </p:nvCxnSpPr>
        <p:spPr>
          <a:xfrm flipV="1">
            <a:off x="3406258" y="3019648"/>
            <a:ext cx="222476" cy="366502"/>
          </a:xfrm>
          <a:prstGeom prst="straightConnector1">
            <a:avLst/>
          </a:prstGeom>
          <a:ln w="190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490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43802-9FF4-4067-8A36-3FE6B042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B263D6-37B6-4B7B-9AF4-8A3B94563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1DB10D-F7F0-42B4-B397-F997E2A42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12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6E6E5B3-17CC-47B3-A7B6-CEF90662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710" y="589534"/>
            <a:ext cx="844867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2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85002-493F-41B7-877D-2521A3077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189278-9478-48DF-BC38-DC58CA5EB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D18DAA-A055-4E78-A851-30D44D60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13</a:t>
            </a:fld>
            <a:endParaRPr lang="es-CO"/>
          </a:p>
        </p:txBody>
      </p:sp>
      <p:pic>
        <p:nvPicPr>
          <p:cNvPr id="1026" name="Picture 2" descr="Gran Muralla China - Wikipedia, la enciclopedia libre">
            <a:extLst>
              <a:ext uri="{FF2B5EF4-FFF2-40B4-BE49-F238E27FC236}">
                <a16:creationId xmlns:a16="http://schemas.microsoft.com/office/drawing/2014/main" id="{B94A1D35-7F67-42E5-B6CA-65F05316A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ncuentran tesoro escondido durante 10 años; su búsqueda cobró vidas">
            <a:extLst>
              <a:ext uri="{FF2B5EF4-FFF2-40B4-BE49-F238E27FC236}">
                <a16:creationId xmlns:a16="http://schemas.microsoft.com/office/drawing/2014/main" id="{C9EC47DF-373C-4073-8488-77AB3F0A8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625" y="3578200"/>
            <a:ext cx="1098195" cy="68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ncuentran tesoro escondido durante 10 años; su búsqueda cobró vidas">
            <a:extLst>
              <a:ext uri="{FF2B5EF4-FFF2-40B4-BE49-F238E27FC236}">
                <a16:creationId xmlns:a16="http://schemas.microsoft.com/office/drawing/2014/main" id="{64B479D2-42EC-4CEE-A408-542C386D0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17" y="4717427"/>
            <a:ext cx="1098195" cy="68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ncuentran tesoro escondido durante 10 años; su búsqueda cobró vidas">
            <a:extLst>
              <a:ext uri="{FF2B5EF4-FFF2-40B4-BE49-F238E27FC236}">
                <a16:creationId xmlns:a16="http://schemas.microsoft.com/office/drawing/2014/main" id="{5D3A7B5E-14FD-411F-AD0E-71F9C86AB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245" y="3201431"/>
            <a:ext cx="1098195" cy="68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DBF9A59-6E6D-4E18-8BCF-AF2805B3559E}"/>
              </a:ext>
            </a:extLst>
          </p:cNvPr>
          <p:cNvCxnSpPr/>
          <p:nvPr/>
        </p:nvCxnSpPr>
        <p:spPr>
          <a:xfrm flipH="1" flipV="1">
            <a:off x="6174828" y="3429000"/>
            <a:ext cx="3999123" cy="454559"/>
          </a:xfrm>
          <a:prstGeom prst="line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2" descr="Qué puede hacer un hacker con nuestra información genética?">
            <a:extLst>
              <a:ext uri="{FF2B5EF4-FFF2-40B4-BE49-F238E27FC236}">
                <a16:creationId xmlns:a16="http://schemas.microsoft.com/office/drawing/2014/main" id="{BAEFB1E1-5ED1-446A-9977-D88E62402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216" y="3014163"/>
            <a:ext cx="1963970" cy="130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05EEBCD-AFB7-43A6-A717-425F223E6459}"/>
              </a:ext>
            </a:extLst>
          </p:cNvPr>
          <p:cNvCxnSpPr>
            <a:cxnSpLocks/>
          </p:cNvCxnSpPr>
          <p:nvPr/>
        </p:nvCxnSpPr>
        <p:spPr>
          <a:xfrm flipH="1">
            <a:off x="2128572" y="6210202"/>
            <a:ext cx="6553515" cy="70047"/>
          </a:xfrm>
          <a:prstGeom prst="line">
            <a:avLst/>
          </a:prstGeom>
          <a:ln w="76200" cap="flat" cmpd="sng" algn="ctr">
            <a:solidFill>
              <a:schemeClr val="bg2"/>
            </a:solidFill>
            <a:prstDash val="sysDot"/>
            <a:round/>
            <a:headEnd type="triangl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666728F-CC18-41B4-A1C2-BDAB8DBC3C51}"/>
              </a:ext>
            </a:extLst>
          </p:cNvPr>
          <p:cNvCxnSpPr>
            <a:cxnSpLocks/>
          </p:cNvCxnSpPr>
          <p:nvPr/>
        </p:nvCxnSpPr>
        <p:spPr>
          <a:xfrm flipV="1">
            <a:off x="4945982" y="2762425"/>
            <a:ext cx="1" cy="1333150"/>
          </a:xfrm>
          <a:prstGeom prst="line">
            <a:avLst/>
          </a:prstGeom>
          <a:ln w="76200" cap="flat" cmpd="sng" algn="ctr">
            <a:solidFill>
              <a:schemeClr val="bg2"/>
            </a:solidFill>
            <a:prstDash val="sysDot"/>
            <a:round/>
            <a:headEnd type="triangl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A62DDD3-31E9-496E-8D44-C0EEEC3A0298}"/>
              </a:ext>
            </a:extLst>
          </p:cNvPr>
          <p:cNvCxnSpPr>
            <a:cxnSpLocks/>
          </p:cNvCxnSpPr>
          <p:nvPr/>
        </p:nvCxnSpPr>
        <p:spPr>
          <a:xfrm flipH="1">
            <a:off x="5542961" y="3883559"/>
            <a:ext cx="122548" cy="83386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13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B1B57-8E27-459E-8EB7-B8AA2552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1E5022-5C5C-4A67-B74A-0AE6B237B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227934-DB0F-4EC4-AD12-75910189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14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39F90A2-E052-4431-80E7-E8C69C3FD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17" y="2000281"/>
            <a:ext cx="7181850" cy="37052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6E00EF9-B69F-48E7-A447-50D9A2C2D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3" y="2317584"/>
            <a:ext cx="4289197" cy="307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45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3814207"/>
            <a:ext cx="3709392" cy="2782044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15</a:t>
            </a:fld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032163"/>
            <a:ext cx="3709392" cy="27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91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8000" dirty="0">
                <a:solidFill>
                  <a:schemeClr val="bg1"/>
                </a:solidFill>
                <a:latin typeface="HACKED" panose="02000500000000000000" pitchFamily="2" charset="0"/>
              </a:rPr>
              <a:t>HACKER </a:t>
            </a:r>
          </a:p>
          <a:p>
            <a:pPr marL="0" indent="0" algn="ctr">
              <a:buNone/>
            </a:pPr>
            <a:r>
              <a:rPr lang="es-CO" sz="8000" dirty="0" err="1">
                <a:solidFill>
                  <a:schemeClr val="bg1"/>
                </a:solidFill>
                <a:latin typeface="HACKED" panose="02000500000000000000" pitchFamily="2" charset="0"/>
              </a:rPr>
              <a:t>Warning</a:t>
            </a:r>
            <a:r>
              <a:rPr lang="es-CO" sz="8000" dirty="0">
                <a:solidFill>
                  <a:schemeClr val="bg1"/>
                </a:solidFill>
                <a:latin typeface="HACKED" panose="02000500000000000000" pitchFamily="2" charset="0"/>
              </a:rPr>
              <a:t>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2630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30BB95-5F73-4851-8CDF-85D11596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17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684204-53FA-43ED-AE52-E7F4FE05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10" y="2753456"/>
            <a:ext cx="4676190" cy="190476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3980D1E-911A-4A3A-A425-0FB162A6BFE2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62FDC7B-60CD-4235-B2E2-E3E72FAA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2130804"/>
            <a:ext cx="5367779" cy="297039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 seguridad informática, este termino hace referencia a la arquitectura del sistema, sistema operativo y servicios TCP/IP .</a:t>
            </a: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2169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18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32500" lnSpcReduction="20000"/>
          </a:bodyPr>
          <a:lstStyle/>
          <a:p>
            <a:pPr marL="0" indent="0" algn="ctr">
              <a:buNone/>
            </a:pPr>
            <a:endParaRPr lang="es-CO" sz="7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7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 seguridad informática, este termino hace referencia a la arquitectura del sistema, sistema operativo y servicios TCP/IP .</a:t>
            </a:r>
          </a:p>
          <a:p>
            <a:pPr marL="0" indent="0" algn="ctr">
              <a:buNone/>
            </a:pPr>
            <a:r>
              <a:rPr lang="es-CO" sz="7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Banner </a:t>
            </a:r>
            <a:r>
              <a:rPr lang="es-CO" sz="7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grabbing</a:t>
            </a:r>
            <a:endParaRPr lang="es-CO" sz="7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7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7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7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Telnet</a:t>
            </a:r>
          </a:p>
          <a:p>
            <a:pPr marL="0" indent="0" algn="ctr">
              <a:buNone/>
            </a:pPr>
            <a:r>
              <a:rPr lang="es-CO" sz="7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Netcat</a:t>
            </a:r>
            <a:endParaRPr lang="es-CO" sz="7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7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Httprint</a:t>
            </a:r>
            <a:endParaRPr lang="es-CO" sz="7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7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endParaRPr lang="es-CO" sz="7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2F32D1-DF05-4995-97F5-9CC11D40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0" y="1225485"/>
            <a:ext cx="540442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44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19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Httprint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es una herramienta de 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de servidores web,  permite llevar a cabo el proceso de identificación  incluso cuando hay presentes &lt;&lt;firewalls&gt;&gt;, o este ofuscado o cambiado el </a:t>
            </a:r>
            <a:r>
              <a:rPr lang="es-CO" sz="53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banner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del servidor web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4B0FA2-2AEE-4041-94B2-F87BEA4B6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13" y="1272617"/>
            <a:ext cx="4801418" cy="5307571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725776E-0879-47A7-B034-A752D3FB35E3}"/>
              </a:ext>
            </a:extLst>
          </p:cNvPr>
          <p:cNvCxnSpPr/>
          <p:nvPr/>
        </p:nvCxnSpPr>
        <p:spPr>
          <a:xfrm>
            <a:off x="495285" y="3993160"/>
            <a:ext cx="4819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95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imagen puede contener: tex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9" y="0"/>
            <a:ext cx="6858000" cy="68580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80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20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Es un programa de código abierto para el rastreo de equipos, puertos, servicios y sistemas operativos de una infraestructura de TI. </a:t>
            </a:r>
          </a:p>
          <a:p>
            <a:pPr marL="0" indent="0" algn="just"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https://nmap.org/</a:t>
            </a: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9B8A9168-A14B-4D04-860C-5B847C361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9" y="2450122"/>
            <a:ext cx="4126577" cy="275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518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21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47500" lnSpcReduction="20000"/>
          </a:bodyPr>
          <a:lstStyle/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una herramienta que permite escanear redes. Entre sus scripts se encuentran: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enum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enumera directorios usados por aplicaciones y servidores web populares.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methods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devuelve las opciones soportadas por un servidores web.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php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version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retorna la versión de PHP de un servidor web.</a:t>
            </a:r>
          </a:p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5979FB-AF92-48B2-9D9D-0CA1C1744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88" y="1998482"/>
            <a:ext cx="5756332" cy="376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87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22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47500" lnSpcReduction="20000"/>
          </a:bodyPr>
          <a:lstStyle/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una herramienta que permite escanear redes. Entre sus scripts se encuentran: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enum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enumera directorios usados por aplicaciones y servidores web populares.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methods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devuelve las opciones soportadas por un servidores web.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php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version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retorna la versión de PHP de un servidor web.</a:t>
            </a:r>
          </a:p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795326-00DC-458B-987D-9286372B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76" y="1079251"/>
            <a:ext cx="5191690" cy="52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81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qfJ02Y689G8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0" y="2857500"/>
            <a:ext cx="3048000" cy="22860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29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177642" y="1611824"/>
            <a:ext cx="6923313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Christian Camilo Urcuqui López</a:t>
            </a:r>
          </a:p>
          <a:p>
            <a:pPr algn="ctr"/>
            <a:r>
              <a:rPr lang="es-CO" sz="2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Ing. Sistemas, Magister en Informática y Telecomunicaciones</a:t>
            </a:r>
          </a:p>
          <a:p>
            <a:pPr algn="ctr"/>
            <a:r>
              <a:rPr lang="es-CO" sz="2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Big Data </a:t>
            </a:r>
            <a:r>
              <a:rPr lang="es-CO" sz="2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Scientist</a:t>
            </a:r>
            <a:endParaRPr lang="es-CO" sz="2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Director de TI –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Quantil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S.A.S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Grupo de investigación i2t - ICESI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Ciberseguridad y ciencia de datos aplicada</a:t>
            </a:r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</a:t>
            </a:fld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7D1C90-C944-45AB-9008-47EC4695A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73" y="0"/>
            <a:ext cx="5143500" cy="6858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56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Kevin D.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Mitnick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Cóndor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D1E2039-5203-4CB4-8A25-CB65AB27E695}"/>
              </a:ext>
            </a:extLst>
          </p:cNvPr>
          <p:cNvSpPr txBox="1">
            <a:spLocks/>
          </p:cNvSpPr>
          <p:nvPr/>
        </p:nvSpPr>
        <p:spPr>
          <a:xfrm>
            <a:off x="644300" y="5397932"/>
            <a:ext cx="4054764" cy="958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3000" b="1" dirty="0">
                <a:solidFill>
                  <a:schemeClr val="bg1"/>
                </a:solidFill>
              </a:rPr>
              <a:t>Phreaking</a:t>
            </a:r>
          </a:p>
          <a:p>
            <a:pPr marL="0" indent="0" algn="ctr">
              <a:buNone/>
            </a:pPr>
            <a:endParaRPr lang="es-CO" sz="3000" b="1" dirty="0">
              <a:solidFill>
                <a:schemeClr val="bg1"/>
              </a:solidFill>
            </a:endParaRPr>
          </a:p>
          <a:p>
            <a:pPr algn="ctr"/>
            <a:endParaRPr lang="es-CO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16年04月20日|無奇不有– 世界頭號黑客Kevin David Mitnick (第2節) - 99moneypilot.com">
            <a:extLst>
              <a:ext uri="{FF2B5EF4-FFF2-40B4-BE49-F238E27FC236}">
                <a16:creationId xmlns:a16="http://schemas.microsoft.com/office/drawing/2014/main" id="{041110D3-AD6C-4164-A110-8913C3B90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605" y="17145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lementos multimedia en línea 10" title="Kevin Mitnick, el hacker que amenaza a los delincuentes cibernéticos">
            <a:hlinkClick r:id="" action="ppaction://media"/>
            <a:extLst>
              <a:ext uri="{FF2B5EF4-FFF2-40B4-BE49-F238E27FC236}">
                <a16:creationId xmlns:a16="http://schemas.microsoft.com/office/drawing/2014/main" id="{3E286E80-D5A8-4301-A650-B73B7B21EC2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918395" y="1871476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5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Kevin D.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Mitnick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Cóndor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4" name="Picture 6" descr="The Art of Deception: Controlling the Human Element of Security by Kevin D.  Mitnick">
            <a:extLst>
              <a:ext uri="{FF2B5EF4-FFF2-40B4-BE49-F238E27FC236}">
                <a16:creationId xmlns:a16="http://schemas.microsoft.com/office/drawing/2014/main" id="{C026E78A-0BD6-40BF-A76B-BAD8946C8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25" y="1430040"/>
            <a:ext cx="286702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Art of Intrusion: The Real Stories Behind the Exploits of Hackers,  Intruders and Deceivers: Mitnick, Kevin D., Simon, William L.:  9780471782667: Amazon.com: Books">
            <a:extLst>
              <a:ext uri="{FF2B5EF4-FFF2-40B4-BE49-F238E27FC236}">
                <a16:creationId xmlns:a16="http://schemas.microsoft.com/office/drawing/2014/main" id="{774A209E-8420-45BE-9AD2-AB528483E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570" y="1430040"/>
            <a:ext cx="3019272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host In The Wires: My Adventures as the World's Most Wanted Hacker:  Amazon.co.uk: Mitnick, Kevin, Simon, William, Wozniak, Steve:  9780316212182: Books">
            <a:extLst>
              <a:ext uri="{FF2B5EF4-FFF2-40B4-BE49-F238E27FC236}">
                <a16:creationId xmlns:a16="http://schemas.microsoft.com/office/drawing/2014/main" id="{F1524F8F-3300-46F7-841F-50E2385FB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764" y="1430040"/>
            <a:ext cx="3019272" cy="456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851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3CEE04-2CF7-444D-8C7D-9BE5BAB62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07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092AB7-3314-4AA1-A228-AF98C8CD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F3034EF-BFAE-4255-A656-297DAB7FEC3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11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104F2-59C5-40E8-BAEB-D13180BB6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D8CF1F-A3E7-4EEC-85E1-2B10CA5A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7</a:t>
            </a:fld>
            <a:endParaRPr lang="es-CO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38AFB86B-CAA1-446D-9900-8CF76AB6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90" y="1825625"/>
            <a:ext cx="5374410" cy="4351338"/>
          </a:xfrm>
        </p:spPr>
        <p:txBody>
          <a:bodyPr>
            <a:normAutofit/>
          </a:bodyPr>
          <a:lstStyle/>
          <a:p>
            <a:pPr lvl="1"/>
            <a:r>
              <a:rPr lang="es-CO" sz="32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https://beautifier.io/</a:t>
            </a:r>
            <a:endParaRPr lang="es-CO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/>
            <a:r>
              <a:rPr lang="es-CO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Postman</a:t>
            </a:r>
            <a:endParaRPr lang="es-CO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/>
            <a:r>
              <a:rPr lang="es-CO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Python</a:t>
            </a:r>
          </a:p>
          <a:p>
            <a:pPr lvl="1"/>
            <a:endParaRPr lang="es-CO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3074" name="Picture 2" descr="Hack The Box Pentesting Labs Logo">
            <a:extLst>
              <a:ext uri="{FF2B5EF4-FFF2-40B4-BE49-F238E27FC236}">
                <a16:creationId xmlns:a16="http://schemas.microsoft.com/office/drawing/2014/main" id="{D29C95BC-F9A7-499B-9724-ED9E0E72A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73" y="2097424"/>
            <a:ext cx="5715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viendo, pantalla, gato, firmar&#10;&#10;Descripción generada automáticamente">
            <a:extLst>
              <a:ext uri="{FF2B5EF4-FFF2-40B4-BE49-F238E27FC236}">
                <a16:creationId xmlns:a16="http://schemas.microsoft.com/office/drawing/2014/main" id="{1726E426-A930-4E74-BDD9-5C1FCB0E1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70" y="3835400"/>
            <a:ext cx="4286250" cy="26574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45938DB-2503-4A60-A5A0-D118CBF99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590" y="3524107"/>
            <a:ext cx="3057565" cy="307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90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E24DCC-0681-4509-9B95-C6184506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47FAF3-A6F6-4FE4-BEC2-675B2BF87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7D9BC2-4965-4728-9B5B-F37F83186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8</a:t>
            </a:fld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C5F68C7-F6F8-410B-BD12-31D41A166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534" y="2040986"/>
            <a:ext cx="7326931" cy="39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91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D8ECD2-F4BB-49C8-8F68-78A91E0F4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9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EFD0BFD-A487-4C05-A0C1-051C83759DDE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ICMP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77F9954-4EFC-48D7-AC6E-C1C40212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2130804"/>
            <a:ext cx="5367779" cy="2970395"/>
          </a:xfrm>
        </p:spPr>
        <p:txBody>
          <a:bodyPr>
            <a:normAutofit fontScale="47500" lnSpcReduction="20000"/>
          </a:bodyPr>
          <a:lstStyle/>
          <a:p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ICMP (Internet Control </a:t>
            </a:r>
            <a:r>
              <a:rPr lang="es-CO" sz="4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Message</a:t>
            </a:r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Protocol</a:t>
            </a:r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). Es un protocolo que utiliza IP con la finalidad de transmitir información de control y de errores acerca de las transmisiones de paquetes IP (datagramas).</a:t>
            </a:r>
          </a:p>
          <a:p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Por ejemplo, si un enrutador no puede enviar un datagrama IP, utiliza ICMP para informarle al emisor del mensaje que hay un problema. </a:t>
            </a:r>
          </a:p>
          <a:p>
            <a:pPr marL="0" indent="0" algn="ctr">
              <a:buNone/>
            </a:pPr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</a:t>
            </a:r>
          </a:p>
          <a:p>
            <a:pPr marL="0" indent="0" algn="ctr">
              <a:buNone/>
            </a:pPr>
            <a:endParaRPr lang="es-CO" sz="4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479C586-29BB-44EE-8827-8B490E994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455" y="4600645"/>
            <a:ext cx="4216545" cy="2256259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2404C93F-E35B-40B2-B1FF-71D607637A40}"/>
              </a:ext>
            </a:extLst>
          </p:cNvPr>
          <p:cNvCxnSpPr>
            <a:cxnSpLocks/>
          </p:cNvCxnSpPr>
          <p:nvPr/>
        </p:nvCxnSpPr>
        <p:spPr>
          <a:xfrm flipV="1">
            <a:off x="8635197" y="5966740"/>
            <a:ext cx="0" cy="571076"/>
          </a:xfrm>
          <a:prstGeom prst="straightConnector1">
            <a:avLst/>
          </a:prstGeom>
          <a:ln w="190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120CFB32-1754-41EF-B347-F648F6865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44" y="1639555"/>
            <a:ext cx="6310094" cy="471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884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487</Words>
  <Application>Microsoft Office PowerPoint</Application>
  <PresentationFormat>Panorámica</PresentationFormat>
  <Paragraphs>94</Paragraphs>
  <Slides>23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Berlin Sans FB Demi</vt:lpstr>
      <vt:lpstr>Calibri</vt:lpstr>
      <vt:lpstr>Calibri Light</vt:lpstr>
      <vt:lpstr>HACKED</vt:lpstr>
      <vt:lpstr>system-ui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Urcuqui</dc:creator>
  <cp:lastModifiedBy>Christian Urcuqui</cp:lastModifiedBy>
  <cp:revision>19</cp:revision>
  <dcterms:created xsi:type="dcterms:W3CDTF">2020-09-10T00:29:51Z</dcterms:created>
  <dcterms:modified xsi:type="dcterms:W3CDTF">2020-09-17T20:53:20Z</dcterms:modified>
</cp:coreProperties>
</file>